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7" autoAdjust="0"/>
  </p:normalViewPr>
  <p:slideViewPr>
    <p:cSldViewPr>
      <p:cViewPr varScale="1">
        <p:scale>
          <a:sx n="92" d="100"/>
          <a:sy n="92" d="100"/>
        </p:scale>
        <p:origin x="-936" y="-96"/>
      </p:cViewPr>
      <p:guideLst>
        <p:guide orient="horz" pos="2160"/>
        <p:guide pos="2880"/>
      </p:guideLst>
    </p:cSldViewPr>
  </p:slideViewPr>
  <p:outlineViewPr>
    <p:cViewPr>
      <p:scale>
        <a:sx n="33" d="100"/>
        <a:sy n="33" d="100"/>
      </p:scale>
      <p:origin x="18" y="2358"/>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7"/>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12"/>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13"/>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36FD7A50-F5D3-4DF8-85FA-20ED8686CF49}" type="datetimeFigureOut">
              <a:rPr lang="en-US"/>
              <a:pPr>
                <a:defRPr/>
              </a:pPr>
              <a:t>10/25/2008</a:t>
            </a:fld>
            <a:endParaRPr lang="en-US"/>
          </a:p>
        </p:txBody>
      </p:sp>
      <p:sp>
        <p:nvSpPr>
          <p:cNvPr id="8" name="Slide Number Placeholder 15"/>
          <p:cNvSpPr>
            <a:spLocks noGrp="1"/>
          </p:cNvSpPr>
          <p:nvPr>
            <p:ph type="sldNum" sz="quarter" idx="11"/>
          </p:nvPr>
        </p:nvSpPr>
        <p:spPr/>
        <p:txBody>
          <a:bodyPr/>
          <a:lstStyle>
            <a:lvl1pPr>
              <a:defRPr/>
            </a:lvl1pPr>
          </a:lstStyle>
          <a:p>
            <a:pPr>
              <a:defRPr/>
            </a:pPr>
            <a:fld id="{05BC4439-1765-47DC-9533-7D6D2E4366F8}" type="slidenum">
              <a:rPr lang="en-US"/>
              <a:pPr>
                <a:defRPr/>
              </a:pPr>
              <a:t>‹#›</a:t>
            </a:fld>
            <a:endParaRPr lang="en-US"/>
          </a:p>
        </p:txBody>
      </p:sp>
      <p:sp>
        <p:nvSpPr>
          <p:cNvPr id="10" name="Footer Placeholder 1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0823C7DB-3ED8-4426-BCBF-68A493637DF1}" type="datetimeFigureOut">
              <a:rPr lang="en-US"/>
              <a:pPr>
                <a:defRPr/>
              </a:pPr>
              <a:t>10/25/2008</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0354BC87-8E4A-40E4-9AED-C7E60B0198A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9AD0EDFA-D9FF-4A2C-B456-919BA151AB63}" type="datetimeFigureOut">
              <a:rPr lang="en-US"/>
              <a:pPr>
                <a:defRPr/>
              </a:pPr>
              <a:t>10/25/2008</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2222C0FF-AC6E-4EEE-A253-245B572492A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4A4A2E1D-142F-4201-ACCA-24F6D3D37A1F}" type="datetimeFigureOut">
              <a:rPr lang="en-US"/>
              <a:pPr>
                <a:defRPr/>
              </a:pPr>
              <a:t>10/25/2008</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5024B280-36FC-445C-9E88-93C1E75ECFD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6"/>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08CEA84-F681-4212-9675-1F4916F270C3}" type="datetimeFigureOut">
              <a:rPr lang="en-US"/>
              <a:pPr>
                <a:defRPr/>
              </a:pPr>
              <a:t>10/25/2008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BFE4E9-2021-47D1-BB7E-392BAF34797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E1D6C493-EB7C-4D15-B224-C32D4831DBBC}" type="datetimeFigureOut">
              <a:rPr lang="en-US"/>
              <a:pPr>
                <a:defRPr/>
              </a:pPr>
              <a:t>10/25/2008</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67FC0289-2291-463D-8289-608C35F62FF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9"/>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16"/>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676C5D05-4D41-4F14-95E2-A44AFBF12B8D}" type="slidenum">
              <a:rPr lang="en-US"/>
              <a:pPr>
                <a:defRPr/>
              </a:pPr>
              <a:t>‹#›</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Date Placeholder 6"/>
          <p:cNvSpPr>
            <a:spLocks noGrp="1"/>
          </p:cNvSpPr>
          <p:nvPr>
            <p:ph type="dt" sz="half" idx="12"/>
          </p:nvPr>
        </p:nvSpPr>
        <p:spPr/>
        <p:txBody>
          <a:bodyPr/>
          <a:lstStyle>
            <a:lvl1pPr>
              <a:defRPr/>
            </a:lvl1pPr>
          </a:lstStyle>
          <a:p>
            <a:pPr>
              <a:defRPr/>
            </a:pPr>
            <a:fld id="{B1DCB849-755B-4A2A-BA65-D9C9CAD534FE}" type="datetimeFigureOut">
              <a:rPr lang="en-US"/>
              <a:pPr>
                <a:defRPr/>
              </a:pPr>
              <a:t>10/25/2008</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3EAD7ADA-10F5-44EB-827C-05C6553002CF}" type="datetimeFigureOut">
              <a:rPr lang="en-US"/>
              <a:pPr>
                <a:defRPr/>
              </a:pPr>
              <a:t>10/25/2008</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0639F10C-C5AF-4068-8F31-AB21AC021D3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B74936E9-B366-42CF-B459-12999E314810}" type="datetimeFigureOut">
              <a:rPr lang="en-US"/>
              <a:pPr>
                <a:defRPr/>
              </a:pPr>
              <a:t>10/25/2008</a:t>
            </a:fld>
            <a:endParaRPr lang="en-US"/>
          </a:p>
        </p:txBody>
      </p:sp>
      <p:sp>
        <p:nvSpPr>
          <p:cNvPr id="3" name="Footer Placeholder 9"/>
          <p:cNvSpPr>
            <a:spLocks noGrp="1"/>
          </p:cNvSpPr>
          <p:nvPr>
            <p:ph type="ftr" sz="quarter" idx="11"/>
          </p:nvPr>
        </p:nvSpPr>
        <p:spPr/>
        <p:txBody>
          <a:bodyPr/>
          <a:lstStyle>
            <a:lvl1pPr>
              <a:defRPr/>
            </a:lvl1pPr>
          </a:lstStyle>
          <a:p>
            <a:pPr>
              <a:defRPr/>
            </a:pPr>
            <a:endParaRPr lang="en-US"/>
          </a:p>
        </p:txBody>
      </p:sp>
      <p:sp>
        <p:nvSpPr>
          <p:cNvPr id="4" name="Slide Number Placeholder 21"/>
          <p:cNvSpPr>
            <a:spLocks noGrp="1"/>
          </p:cNvSpPr>
          <p:nvPr>
            <p:ph type="sldNum" sz="quarter" idx="12"/>
          </p:nvPr>
        </p:nvSpPr>
        <p:spPr/>
        <p:txBody>
          <a:bodyPr/>
          <a:lstStyle>
            <a:lvl1pPr>
              <a:defRPr/>
            </a:lvl1pPr>
          </a:lstStyle>
          <a:p>
            <a:pPr>
              <a:defRPr/>
            </a:pPr>
            <a:fld id="{8D2B50BE-D582-46EB-9005-1613E789D34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7"/>
          <p:cNvSpPr>
            <a:spLocks noGrp="1"/>
          </p:cNvSpPr>
          <p:nvPr>
            <p:ph type="dt" sz="half" idx="10"/>
          </p:nvPr>
        </p:nvSpPr>
        <p:spPr/>
        <p:txBody>
          <a:bodyPr/>
          <a:lstStyle>
            <a:lvl1pPr>
              <a:defRPr/>
            </a:lvl1pPr>
          </a:lstStyle>
          <a:p>
            <a:pPr>
              <a:defRPr/>
            </a:pPr>
            <a:fld id="{C1C15F00-2ABA-47F6-A772-B5ED137FC5E7}" type="datetimeFigureOut">
              <a:rPr lang="en-US"/>
              <a:pPr>
                <a:defRPr/>
              </a:pPr>
              <a:t>10/25/2008</a:t>
            </a:fld>
            <a:endParaRPr lang="en-US"/>
          </a:p>
        </p:txBody>
      </p:sp>
      <p:sp>
        <p:nvSpPr>
          <p:cNvPr id="6" name="Slide Number Placeholder 8"/>
          <p:cNvSpPr>
            <a:spLocks noGrp="1"/>
          </p:cNvSpPr>
          <p:nvPr>
            <p:ph type="sldNum" sz="quarter" idx="11"/>
          </p:nvPr>
        </p:nvSpPr>
        <p:spPr/>
        <p:txBody>
          <a:bodyPr/>
          <a:lstStyle>
            <a:lvl1pPr>
              <a:defRPr/>
            </a:lvl1pPr>
          </a:lstStyle>
          <a:p>
            <a:pPr>
              <a:defRPr/>
            </a:pPr>
            <a:fld id="{E2C39A6C-946A-4021-AE90-EB58AD667E3E}" type="slidenum">
              <a:rPr lang="en-US"/>
              <a:pPr>
                <a:defRPr/>
              </a:pPr>
              <a:t>‹#›</a:t>
            </a:fld>
            <a:endParaRPr lang="en-US"/>
          </a:p>
        </p:txBody>
      </p:sp>
      <p:sp>
        <p:nvSpPr>
          <p:cNvPr id="7" name="Footer Placeholder 9"/>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7"/>
          <p:cNvSpPr>
            <a:spLocks noGrp="1"/>
          </p:cNvSpPr>
          <p:nvPr>
            <p:ph type="dt" sz="half" idx="10"/>
          </p:nvPr>
        </p:nvSpPr>
        <p:spPr/>
        <p:txBody>
          <a:bodyPr/>
          <a:lstStyle>
            <a:lvl1pPr>
              <a:defRPr/>
            </a:lvl1pPr>
          </a:lstStyle>
          <a:p>
            <a:pPr>
              <a:defRPr/>
            </a:pPr>
            <a:fld id="{B037A40E-7341-4343-B349-B9A82E25DCE7}" type="datetimeFigureOut">
              <a:rPr lang="en-US"/>
              <a:pPr>
                <a:defRPr/>
              </a:pPr>
              <a:t>10/25/2008</a:t>
            </a:fld>
            <a:endParaRPr lang="en-US"/>
          </a:p>
        </p:txBody>
      </p:sp>
      <p:sp>
        <p:nvSpPr>
          <p:cNvPr id="6" name="Slide Number Placeholder 8"/>
          <p:cNvSpPr>
            <a:spLocks noGrp="1"/>
          </p:cNvSpPr>
          <p:nvPr>
            <p:ph type="sldNum" sz="quarter" idx="11"/>
          </p:nvPr>
        </p:nvSpPr>
        <p:spPr/>
        <p:txBody>
          <a:bodyPr/>
          <a:lstStyle>
            <a:lvl1pPr>
              <a:defRPr/>
            </a:lvl1pPr>
          </a:lstStyle>
          <a:p>
            <a:pPr>
              <a:defRPr/>
            </a:pPr>
            <a:fld id="{629C2C6F-89E1-421F-8F7F-1EA7C8C6D5F3}" type="slidenum">
              <a:rPr lang="en-US"/>
              <a:pPr>
                <a:defRPr/>
              </a:pPr>
              <a:t>‹#›</a:t>
            </a:fld>
            <a:endParaRPr lang="en-US"/>
          </a:p>
        </p:txBody>
      </p:sp>
      <p:sp>
        <p:nvSpPr>
          <p:cNvPr id="7" name="Footer Placeholder 9"/>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smtClean="0">
                <a:solidFill>
                  <a:schemeClr val="tx2"/>
                </a:solidFill>
                <a:latin typeface="+mn-lt"/>
              </a:defRPr>
            </a:lvl1pPr>
          </a:lstStyle>
          <a:p>
            <a:pPr>
              <a:defRPr/>
            </a:pPr>
            <a:fld id="{AA6428CE-0D25-4009-948D-2EEEDA3C8E2B}" type="datetimeFigureOut">
              <a:rPr lang="en-US"/>
              <a:pPr>
                <a:defRPr/>
              </a:pPr>
              <a:t>10/25/2008</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smtClean="0">
                <a:solidFill>
                  <a:schemeClr val="tx2"/>
                </a:solidFill>
                <a:latin typeface="+mn-lt"/>
              </a:defRPr>
            </a:lvl1pPr>
          </a:lstStyle>
          <a:p>
            <a:pPr>
              <a:defRPr/>
            </a:pPr>
            <a:fld id="{2E56126E-C63A-4925-BB09-A12F15D8A25C}" type="slidenum">
              <a:rPr lang="en-US"/>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lt1" tx1="dk1" bg2="lt2" tx2="dk2" accent1="accent1" accent2="accent2" accent3="accent3" accent4="accent4" accent5="accent5" accent6="accent6" hlink="hlink" folHlink="folHlink"/>
  <p:sldLayoutIdLst>
    <p:sldLayoutId id="2147483696" r:id="rId1"/>
    <p:sldLayoutId id="2147483690" r:id="rId2"/>
    <p:sldLayoutId id="2147483697" r:id="rId3"/>
    <p:sldLayoutId id="2147483691" r:id="rId4"/>
    <p:sldLayoutId id="2147483698" r:id="rId5"/>
    <p:sldLayoutId id="2147483692" r:id="rId6"/>
    <p:sldLayoutId id="2147483693" r:id="rId7"/>
    <p:sldLayoutId id="2147483699" r:id="rId8"/>
    <p:sldLayoutId id="2147483700" r:id="rId9"/>
    <p:sldLayoutId id="2147483694" r:id="rId10"/>
    <p:sldLayoutId id="2147483695" r:id="rId11"/>
  </p:sldLayoutIdLst>
  <p:txStyles>
    <p:titleStyle>
      <a:lvl1pPr algn="l" rtl="0" fontAlgn="base">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fontAlgn="base">
        <a:spcBef>
          <a:spcPct val="0"/>
        </a:spcBef>
        <a:spcAft>
          <a:spcPct val="0"/>
        </a:spcAft>
        <a:defRPr sz="4200">
          <a:solidFill>
            <a:srgbClr val="F9F9F9"/>
          </a:solidFill>
          <a:latin typeface="Constantia" pitchFamily="18" charset="0"/>
        </a:defRPr>
      </a:lvl2pPr>
      <a:lvl3pPr algn="l" rtl="0" fontAlgn="base">
        <a:spcBef>
          <a:spcPct val="0"/>
        </a:spcBef>
        <a:spcAft>
          <a:spcPct val="0"/>
        </a:spcAft>
        <a:defRPr sz="4200">
          <a:solidFill>
            <a:srgbClr val="F9F9F9"/>
          </a:solidFill>
          <a:latin typeface="Constantia" pitchFamily="18" charset="0"/>
        </a:defRPr>
      </a:lvl3pPr>
      <a:lvl4pPr algn="l" rtl="0" fontAlgn="base">
        <a:spcBef>
          <a:spcPct val="0"/>
        </a:spcBef>
        <a:spcAft>
          <a:spcPct val="0"/>
        </a:spcAft>
        <a:defRPr sz="4200">
          <a:solidFill>
            <a:srgbClr val="F9F9F9"/>
          </a:solidFill>
          <a:latin typeface="Constantia" pitchFamily="18" charset="0"/>
        </a:defRPr>
      </a:lvl4pPr>
      <a:lvl5pPr algn="l" rtl="0" fontAlgn="base">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fontAlgn="base">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fontAlgn="base">
        <a:spcBef>
          <a:spcPts val="300"/>
        </a:spcBef>
        <a:spcAft>
          <a:spcPct val="0"/>
        </a:spcAft>
        <a:buClr>
          <a:srgbClr val="D6903D"/>
        </a:buClr>
        <a:buSzPct val="85000"/>
        <a:buFont typeface="Wingdings 2" pitchFamily="18" charset="2"/>
        <a:buChar char=""/>
        <a:defRPr sz="2400" kern="1200">
          <a:solidFill>
            <a:schemeClr val="tx2"/>
          </a:solidFill>
          <a:latin typeface="+mn-lt"/>
          <a:ea typeface="+mn-ea"/>
          <a:cs typeface="+mn-cs"/>
        </a:defRPr>
      </a:lvl2pPr>
      <a:lvl3pPr marL="1004888" indent="-228600" algn="l" rtl="0" fontAlgn="base">
        <a:spcBef>
          <a:spcPts val="300"/>
        </a:spcBef>
        <a:spcAft>
          <a:spcPct val="0"/>
        </a:spcAft>
        <a:buClr>
          <a:srgbClr val="B37732"/>
        </a:buClr>
        <a:buSzPct val="85000"/>
        <a:buFont typeface="Wingdings 2" pitchFamily="18" charset="2"/>
        <a:buChar char=""/>
        <a:defRPr sz="2100" kern="1200">
          <a:solidFill>
            <a:schemeClr val="tx1"/>
          </a:solidFill>
          <a:latin typeface="+mn-lt"/>
          <a:ea typeface="+mn-ea"/>
          <a:cs typeface="+mn-cs"/>
        </a:defRPr>
      </a:lvl3pPr>
      <a:lvl4pPr marL="1279525" indent="-228600" algn="l" rtl="0" fontAlgn="base">
        <a:spcBef>
          <a:spcPts val="300"/>
        </a:spcBef>
        <a:spcAft>
          <a:spcPct val="0"/>
        </a:spcAft>
        <a:buClr>
          <a:srgbClr val="D6903D"/>
        </a:buClr>
        <a:buSzPct val="85000"/>
        <a:buFont typeface="Wingdings 2" pitchFamily="18" charset="2"/>
        <a:buChar char=""/>
        <a:defRPr sz="1900" kern="1200">
          <a:solidFill>
            <a:schemeClr val="tx1"/>
          </a:solidFill>
          <a:latin typeface="+mn-lt"/>
          <a:ea typeface="+mn-ea"/>
          <a:cs typeface="+mn-cs"/>
        </a:defRPr>
      </a:lvl4pPr>
      <a:lvl5pPr marL="1554163" indent="-228600" algn="l" rtl="0" fontAlgn="base">
        <a:spcBef>
          <a:spcPts val="338"/>
        </a:spcBef>
        <a:spcAft>
          <a:spcPct val="0"/>
        </a:spcAft>
        <a:buClr>
          <a:srgbClr val="D6903D"/>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2" descr="C:\Documents and Settings\Student\Local Settings\Temporary Internet Files\Content.IE5\67Y3DILC\MPj04116770000[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Subtitle 2"/>
          <p:cNvSpPr>
            <a:spLocks noGrp="1"/>
          </p:cNvSpPr>
          <p:nvPr>
            <p:ph type="subTitle" idx="1"/>
          </p:nvPr>
        </p:nvSpPr>
        <p:spPr>
          <a:xfrm>
            <a:off x="457200" y="3700463"/>
            <a:ext cx="8305800" cy="1143000"/>
          </a:xfrm>
        </p:spPr>
        <p:txBody>
          <a:bodyPr/>
          <a:lstStyle/>
          <a:p>
            <a:r>
              <a:rPr lang="en-US" smtClean="0">
                <a:solidFill>
                  <a:srgbClr val="FF0000"/>
                </a:solidFill>
                <a:latin typeface="Bauhaus 93"/>
              </a:rPr>
              <a:t>By Paul </a:t>
            </a:r>
          </a:p>
        </p:txBody>
      </p:sp>
      <p:sp>
        <p:nvSpPr>
          <p:cNvPr id="2" name="Title 1"/>
          <p:cNvSpPr>
            <a:spLocks noGrp="1"/>
          </p:cNvSpPr>
          <p:nvPr>
            <p:ph type="ctrTitle"/>
          </p:nvPr>
        </p:nvSpPr>
        <p:spPr/>
        <p:txBody>
          <a:bodyPr/>
          <a:lstStyle/>
          <a:p>
            <a:pPr fontAlgn="auto">
              <a:spcAft>
                <a:spcPts val="0"/>
              </a:spcAft>
              <a:defRPr/>
            </a:pPr>
            <a:r>
              <a:rPr smtClean="0">
                <a:solidFill>
                  <a:srgbClr val="FF0000"/>
                </a:solidFill>
                <a:latin typeface="Bauhaus 93" pitchFamily="82" charset="0"/>
              </a:rPr>
              <a:t>Geography Definitions</a:t>
            </a:r>
            <a:endParaRPr>
              <a:solidFill>
                <a:srgbClr val="FF0000"/>
              </a:solidFill>
              <a:latin typeface="Bauhaus 93" pitchFamily="82"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http://graphics.stanford.edu/courses/cs348b-competition/cs348b-01/ocean_scenes/ocean2.gif"/>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effectLst>
                  <a:glow rad="228600">
                    <a:schemeClr val="accent6">
                      <a:satMod val="175000"/>
                      <a:alpha val="40000"/>
                    </a:schemeClr>
                  </a:glow>
                </a:effectLst>
              </a:rPr>
              <a:t>The entire body of salt water that covers more than 70 percent of the earth's surface.</a:t>
            </a:r>
            <a:endParaRPr lang="en-US" dirty="0">
              <a:effectLst>
                <a:glow rad="228600">
                  <a:schemeClr val="accent6">
                    <a:satMod val="175000"/>
                    <a:alpha val="40000"/>
                  </a:schemeClr>
                </a:glow>
              </a:effectLst>
            </a:endParaRPr>
          </a:p>
        </p:txBody>
      </p:sp>
      <p:sp>
        <p:nvSpPr>
          <p:cNvPr id="3" name="Title 2"/>
          <p:cNvSpPr>
            <a:spLocks noGrp="1"/>
          </p:cNvSpPr>
          <p:nvPr>
            <p:ph type="title"/>
          </p:nvPr>
        </p:nvSpPr>
        <p:spPr/>
        <p:txBody>
          <a:bodyPr/>
          <a:lstStyle/>
          <a:p>
            <a:pPr algn="ctr" fontAlgn="auto">
              <a:spcAft>
                <a:spcPts val="0"/>
              </a:spcAft>
              <a:defRPr/>
            </a:pPr>
            <a:r>
              <a:rPr b="1" spc="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Ocean</a:t>
            </a:r>
            <a:endParaRPr b="1" spc="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http://tiee.ecoed.net/vol/v5/practice/dalgleish/img/konza1-prairie-1600x1200.jpg"/>
          <p:cNvPicPr>
            <a:picLocks noChangeAspect="1" noChangeArrowheads="1"/>
          </p:cNvPicPr>
          <p:nvPr/>
        </p:nvPicPr>
        <p:blipFill>
          <a:blip r:embed="rId2"/>
          <a:srcRect/>
          <a:stretch>
            <a:fillRect/>
          </a:stretch>
        </p:blipFill>
        <p:spPr bwMode="auto">
          <a:xfrm>
            <a:off x="0" y="0"/>
            <a:ext cx="9144000" cy="6877050"/>
          </a:xfrm>
          <a:prstGeom prst="rect">
            <a:avLst/>
          </a:prstGeom>
          <a:noFill/>
          <a:ln w="9525">
            <a:noFill/>
            <a:miter lim="800000"/>
            <a:headEnd/>
            <a:tailEnd/>
          </a:ln>
        </p:spPr>
      </p:pic>
      <p:sp>
        <p:nvSpPr>
          <p:cNvPr id="23554" name="Content Placeholder 1"/>
          <p:cNvSpPr>
            <a:spLocks noGrp="1"/>
          </p:cNvSpPr>
          <p:nvPr>
            <p:ph idx="1"/>
          </p:nvPr>
        </p:nvSpPr>
        <p:spPr/>
        <p:txBody>
          <a:bodyPr/>
          <a:lstStyle/>
          <a:p>
            <a:r>
              <a:rPr lang="en-US" smtClean="0"/>
              <a:t>An extensive area of flat or rolling, predominantly treeless grassland, especially the large tract or plain of central North America.</a:t>
            </a:r>
          </a:p>
          <a:p>
            <a:endParaRPr lang="en-US" smtClean="0"/>
          </a:p>
        </p:txBody>
      </p:sp>
      <p:sp>
        <p:nvSpPr>
          <p:cNvPr id="3" name="Title 2"/>
          <p:cNvSpPr>
            <a:spLocks noGrp="1"/>
          </p:cNvSpPr>
          <p:nvPr>
            <p:ph type="title"/>
          </p:nvPr>
        </p:nvSpPr>
        <p:spPr>
          <a:xfrm>
            <a:off x="609600" y="228600"/>
            <a:ext cx="8229600" cy="1219200"/>
          </a:xfrm>
        </p:spPr>
        <p:txBody>
          <a:bodyPr/>
          <a:lstStyle/>
          <a:p>
            <a:pPr algn="ctr" fontAlgn="auto">
              <a:spcAft>
                <a:spcPts val="0"/>
              </a:spcAft>
              <a:defRPr/>
            </a:pPr>
            <a:r>
              <a:rPr smtClean="0"/>
              <a:t>Prarie</a:t>
            </a: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solidFill>
                  <a:srgbClr val="00B050"/>
                </a:solidFill>
                <a:effectLst>
                  <a:glow rad="228600">
                    <a:schemeClr val="accent2">
                      <a:satMod val="175000"/>
                      <a:alpha val="40000"/>
                    </a:schemeClr>
                  </a:glow>
                </a:effectLst>
              </a:rPr>
              <a:t>A well-defined natural elevation smaller than a mountain.</a:t>
            </a:r>
            <a:endParaRPr lang="en-US" dirty="0">
              <a:solidFill>
                <a:srgbClr val="00B050"/>
              </a:solidFill>
              <a:effectLst>
                <a:glow rad="228600">
                  <a:schemeClr val="accent2">
                    <a:satMod val="175000"/>
                    <a:alpha val="40000"/>
                  </a:schemeClr>
                </a:glow>
              </a:effectLst>
            </a:endParaRPr>
          </a:p>
        </p:txBody>
      </p:sp>
      <p:sp>
        <p:nvSpPr>
          <p:cNvPr id="3" name="Title 2"/>
          <p:cNvSpPr>
            <a:spLocks noGrp="1"/>
          </p:cNvSpPr>
          <p:nvPr>
            <p:ph type="title"/>
          </p:nvPr>
        </p:nvSpPr>
        <p:spPr/>
        <p:txBody>
          <a:bodyPr/>
          <a:lstStyle/>
          <a:p>
            <a:pPr algn="ctr" fontAlgn="auto">
              <a:spcAft>
                <a:spcPts val="0"/>
              </a:spcAft>
              <a:defRPr/>
            </a:pPr>
            <a:r>
              <a:rPr smtClean="0">
                <a:solidFill>
                  <a:srgbClr val="00B050"/>
                </a:solidFill>
                <a:effectLst>
                  <a:glow rad="139700">
                    <a:schemeClr val="accent2">
                      <a:satMod val="175000"/>
                      <a:alpha val="40000"/>
                    </a:schemeClr>
                  </a:glow>
                  <a:innerShdw blurRad="50800" dist="25400" dir="13500000">
                    <a:prstClr val="black">
                      <a:alpha val="70000"/>
                    </a:prstClr>
                  </a:innerShdw>
                </a:effectLst>
              </a:rPr>
              <a:t>Hill</a:t>
            </a:r>
            <a:endParaRPr>
              <a:solidFill>
                <a:srgbClr val="00B050"/>
              </a:solidFill>
              <a:effectLst>
                <a:glow rad="139700">
                  <a:schemeClr val="accent2">
                    <a:satMod val="175000"/>
                    <a:alpha val="40000"/>
                  </a:schemeClr>
                </a:glow>
                <a:innerShdw blurRad="50800" dist="25400" dir="13500000">
                  <a:prstClr val="black">
                    <a:alpha val="70000"/>
                  </a:prstClr>
                </a:innerShdw>
              </a:effectLst>
            </a:endParaRPr>
          </a:p>
        </p:txBody>
      </p:sp>
      <p:pic>
        <p:nvPicPr>
          <p:cNvPr id="24579" name="Picture 2" descr="http://www.sacred-destinations.com/england/images/avebury/silbury-hill/silbury-hill-hdr-cc-tag.jpg"/>
          <p:cNvPicPr>
            <a:picLocks noChangeAspect="1" noChangeArrowheads="1"/>
          </p:cNvPicPr>
          <p:nvPr/>
        </p:nvPicPr>
        <p:blipFill>
          <a:blip r:embed="rId2"/>
          <a:srcRect/>
          <a:stretch>
            <a:fillRect/>
          </a:stretch>
        </p:blipFill>
        <p:spPr bwMode="auto">
          <a:xfrm>
            <a:off x="1524000" y="2895600"/>
            <a:ext cx="5181600" cy="367665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Content Placeholder 1"/>
          <p:cNvSpPr>
            <a:spLocks noGrp="1"/>
          </p:cNvSpPr>
          <p:nvPr>
            <p:ph idx="1"/>
          </p:nvPr>
        </p:nvSpPr>
        <p:spPr/>
        <p:txBody>
          <a:bodyPr/>
          <a:lstStyle/>
          <a:p>
            <a:r>
              <a:rPr lang="en-US" smtClean="0">
                <a:solidFill>
                  <a:srgbClr val="00B0F0"/>
                </a:solidFill>
              </a:rPr>
              <a:t>A reservoir is a natural or artificial lake for storing water for community use </a:t>
            </a:r>
          </a:p>
        </p:txBody>
      </p:sp>
      <p:sp>
        <p:nvSpPr>
          <p:cNvPr id="3" name="Title 2"/>
          <p:cNvSpPr>
            <a:spLocks noGrp="1"/>
          </p:cNvSpPr>
          <p:nvPr>
            <p:ph type="title"/>
          </p:nvPr>
        </p:nvSpPr>
        <p:spPr/>
        <p:txBody>
          <a:bodyPr/>
          <a:lstStyle/>
          <a:p>
            <a:pPr algn="ctr" fontAlgn="auto">
              <a:spcAft>
                <a:spcPts val="0"/>
              </a:spcAft>
              <a:defRPr/>
            </a:pPr>
            <a:r>
              <a:rPr smtClean="0">
                <a:solidFill>
                  <a:srgbClr val="00B0F0"/>
                </a:solidFill>
              </a:rPr>
              <a:t>Reservoir</a:t>
            </a:r>
            <a:endParaRPr>
              <a:solidFill>
                <a:srgbClr val="00B0F0"/>
              </a:solidFill>
            </a:endParaRPr>
          </a:p>
        </p:txBody>
      </p:sp>
      <p:pic>
        <p:nvPicPr>
          <p:cNvPr id="25603" name="Picture 2" descr="http://www.geograph.org.uk/photos/00/68/006841_8684e031.jpg"/>
          <p:cNvPicPr>
            <a:picLocks noChangeAspect="1" noChangeArrowheads="1"/>
          </p:cNvPicPr>
          <p:nvPr/>
        </p:nvPicPr>
        <p:blipFill>
          <a:blip r:embed="rId2"/>
          <a:srcRect/>
          <a:stretch>
            <a:fillRect/>
          </a:stretch>
        </p:blipFill>
        <p:spPr bwMode="auto">
          <a:xfrm>
            <a:off x="1219200" y="2895600"/>
            <a:ext cx="6705600"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ontent Placeholder 1"/>
          <p:cNvSpPr>
            <a:spLocks noGrp="1"/>
          </p:cNvSpPr>
          <p:nvPr>
            <p:ph idx="1"/>
          </p:nvPr>
        </p:nvSpPr>
        <p:spPr>
          <a:xfrm>
            <a:off x="457200" y="1524000"/>
            <a:ext cx="8229600" cy="1752600"/>
          </a:xfrm>
        </p:spPr>
        <p:txBody>
          <a:bodyPr/>
          <a:lstStyle/>
          <a:p>
            <a:r>
              <a:rPr lang="en-US" smtClean="0">
                <a:solidFill>
                  <a:srgbClr val="92D050"/>
                </a:solidFill>
              </a:rPr>
              <a:t>Lands where saturation with water is the dominant factor determining the nature of soil development and the types of plant and animal communities living in the soil and on its surface </a:t>
            </a:r>
          </a:p>
          <a:p>
            <a:endParaRPr lang="en-US" smtClean="0"/>
          </a:p>
          <a:p>
            <a:endParaRPr lang="en-US" smtClean="0"/>
          </a:p>
        </p:txBody>
      </p:sp>
      <p:sp>
        <p:nvSpPr>
          <p:cNvPr id="3" name="Title 2"/>
          <p:cNvSpPr>
            <a:spLocks noGrp="1"/>
          </p:cNvSpPr>
          <p:nvPr>
            <p:ph type="title"/>
          </p:nvPr>
        </p:nvSpPr>
        <p:spPr/>
        <p:txBody>
          <a:bodyPr/>
          <a:lstStyle/>
          <a:p>
            <a:pPr algn="ctr" fontAlgn="auto">
              <a:spcAft>
                <a:spcPts val="0"/>
              </a:spcAft>
              <a:defRPr/>
            </a:pPr>
            <a:r>
              <a:rPr smtClean="0">
                <a:solidFill>
                  <a:srgbClr val="92D050"/>
                </a:solidFill>
              </a:rPr>
              <a:t>Wetland</a:t>
            </a:r>
            <a:endParaRPr>
              <a:solidFill>
                <a:srgbClr val="92D050"/>
              </a:solidFill>
            </a:endParaRPr>
          </a:p>
        </p:txBody>
      </p:sp>
      <p:pic>
        <p:nvPicPr>
          <p:cNvPr id="26627" name="Picture 2" descr="http://www.seenobjects.org/images/mediumlarge/2004-12-10-wetland-3.jpg"/>
          <p:cNvPicPr>
            <a:picLocks noChangeAspect="1" noChangeArrowheads="1"/>
          </p:cNvPicPr>
          <p:nvPr/>
        </p:nvPicPr>
        <p:blipFill>
          <a:blip r:embed="rId2"/>
          <a:srcRect/>
          <a:stretch>
            <a:fillRect/>
          </a:stretch>
        </p:blipFill>
        <p:spPr bwMode="auto">
          <a:xfrm>
            <a:off x="1981200" y="3352800"/>
            <a:ext cx="4743450" cy="3124200"/>
          </a:xfrm>
          <a:prstGeom prst="rect">
            <a:avLst/>
          </a:prstGeom>
          <a:noFill/>
          <a:ln w="9525">
            <a:noFill/>
            <a:miter lim="800000"/>
            <a:headEnd/>
            <a:tailEnd/>
          </a:ln>
        </p:spPr>
      </p:pic>
    </p:spTree>
  </p:cSld>
  <p:clrMapOvr>
    <a:masterClrMapping/>
  </p:clrMapOvr>
  <p:transition>
    <p:diamon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http://www.narc.org/uploads/Image/Development/newest/RuralDevelopment.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7650" name="Content Placeholder 1"/>
          <p:cNvSpPr>
            <a:spLocks noGrp="1"/>
          </p:cNvSpPr>
          <p:nvPr>
            <p:ph idx="1"/>
          </p:nvPr>
        </p:nvSpPr>
        <p:spPr/>
        <p:txBody>
          <a:bodyPr/>
          <a:lstStyle/>
          <a:p>
            <a:r>
              <a:rPr lang="en-US" smtClean="0"/>
              <a:t>Relating to people who live in the country</a:t>
            </a:r>
          </a:p>
        </p:txBody>
      </p:sp>
      <p:sp>
        <p:nvSpPr>
          <p:cNvPr id="3" name="Title 2"/>
          <p:cNvSpPr>
            <a:spLocks noGrp="1"/>
          </p:cNvSpPr>
          <p:nvPr>
            <p:ph type="title"/>
          </p:nvPr>
        </p:nvSpPr>
        <p:spPr/>
        <p:txBody>
          <a:bodyPr/>
          <a:lstStyle/>
          <a:p>
            <a:pPr algn="ctr" fontAlgn="auto">
              <a:spcAft>
                <a:spcPts val="0"/>
              </a:spcAft>
              <a:defRPr/>
            </a:pPr>
            <a:r>
              <a:rPr smtClean="0"/>
              <a:t>Rural</a:t>
            </a:r>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Content Placeholder 1"/>
          <p:cNvSpPr>
            <a:spLocks noGrp="1"/>
          </p:cNvSpPr>
          <p:nvPr>
            <p:ph idx="1"/>
          </p:nvPr>
        </p:nvSpPr>
        <p:spPr/>
        <p:txBody>
          <a:bodyPr/>
          <a:lstStyle/>
          <a:p>
            <a:r>
              <a:rPr lang="en-US" smtClean="0">
                <a:solidFill>
                  <a:srgbClr val="002060"/>
                </a:solidFill>
              </a:rPr>
              <a:t>A steep slope or long cliff that results from erosion or faulting and separates two relatively level areas of differing elevations.</a:t>
            </a:r>
          </a:p>
        </p:txBody>
      </p:sp>
      <p:sp>
        <p:nvSpPr>
          <p:cNvPr id="3" name="Title 2"/>
          <p:cNvSpPr>
            <a:spLocks noGrp="1"/>
          </p:cNvSpPr>
          <p:nvPr>
            <p:ph type="title"/>
          </p:nvPr>
        </p:nvSpPr>
        <p:spPr/>
        <p:txBody>
          <a:bodyPr/>
          <a:lstStyle/>
          <a:p>
            <a:pPr algn="ctr" fontAlgn="auto">
              <a:spcAft>
                <a:spcPts val="0"/>
              </a:spcAft>
              <a:defRPr/>
            </a:pPr>
            <a:r>
              <a:rPr smtClean="0">
                <a:solidFill>
                  <a:srgbClr val="002060"/>
                </a:solidFill>
              </a:rPr>
              <a:t>Escarpment</a:t>
            </a:r>
            <a:endParaRPr>
              <a:solidFill>
                <a:srgbClr val="002060"/>
              </a:solidFill>
            </a:endParaRPr>
          </a:p>
        </p:txBody>
      </p:sp>
      <p:pic>
        <p:nvPicPr>
          <p:cNvPr id="28675" name="Picture 2" descr="http://clasticdetritus.files.wordpress.com/2007/09/western_escarpment.jpg"/>
          <p:cNvPicPr>
            <a:picLocks noChangeAspect="1" noChangeArrowheads="1"/>
          </p:cNvPicPr>
          <p:nvPr/>
        </p:nvPicPr>
        <p:blipFill>
          <a:blip r:embed="rId2"/>
          <a:srcRect/>
          <a:stretch>
            <a:fillRect/>
          </a:stretch>
        </p:blipFill>
        <p:spPr bwMode="auto">
          <a:xfrm>
            <a:off x="914400" y="3124200"/>
            <a:ext cx="6858000" cy="3095625"/>
          </a:xfrm>
          <a:prstGeom prst="rect">
            <a:avLst/>
          </a:prstGeom>
          <a:noFill/>
          <a:ln w="9525">
            <a:noFill/>
            <a:miter lim="800000"/>
            <a:headEnd/>
            <a:tailEnd/>
          </a:ln>
        </p:spPr>
      </p:pic>
    </p:spTree>
  </p:cSld>
  <p:clrMapOvr>
    <a:masterClrMapping/>
  </p:clrMapOvr>
  <p:transition>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solidFill>
                  <a:schemeClr val="bg2">
                    <a:lumMod val="40000"/>
                    <a:lumOff val="60000"/>
                  </a:schemeClr>
                </a:solidFill>
              </a:rPr>
              <a:t>A body of water partially enclosed by land but with a wide mouth, affording access to the sea.</a:t>
            </a:r>
            <a:endParaRPr lang="en-US" dirty="0">
              <a:solidFill>
                <a:schemeClr val="bg2">
                  <a:lumMod val="40000"/>
                  <a:lumOff val="60000"/>
                </a:schemeClr>
              </a:solidFill>
            </a:endParaRPr>
          </a:p>
        </p:txBody>
      </p:sp>
      <p:sp>
        <p:nvSpPr>
          <p:cNvPr id="3" name="Title 2"/>
          <p:cNvSpPr>
            <a:spLocks noGrp="1"/>
          </p:cNvSpPr>
          <p:nvPr>
            <p:ph type="title"/>
          </p:nvPr>
        </p:nvSpPr>
        <p:spPr/>
        <p:txBody>
          <a:bodyPr/>
          <a:lstStyle/>
          <a:p>
            <a:pPr algn="ctr" fontAlgn="auto">
              <a:spcAft>
                <a:spcPts val="0"/>
              </a:spcAft>
              <a:defRPr/>
            </a:pPr>
            <a:r>
              <a:rPr smtClean="0">
                <a:solidFill>
                  <a:schemeClr val="bg2">
                    <a:lumMod val="40000"/>
                    <a:lumOff val="60000"/>
                  </a:schemeClr>
                </a:solidFill>
              </a:rPr>
              <a:t>Bay</a:t>
            </a:r>
            <a:endParaRPr>
              <a:solidFill>
                <a:schemeClr val="bg2">
                  <a:lumMod val="40000"/>
                  <a:lumOff val="60000"/>
                </a:schemeClr>
              </a:solidFill>
            </a:endParaRPr>
          </a:p>
        </p:txBody>
      </p:sp>
      <p:pic>
        <p:nvPicPr>
          <p:cNvPr id="29699" name="Picture 2" descr="http://www.byron-bay-australia.com/images/byron_bay_australia_body.jpg"/>
          <p:cNvPicPr>
            <a:picLocks noChangeAspect="1" noChangeArrowheads="1"/>
          </p:cNvPicPr>
          <p:nvPr/>
        </p:nvPicPr>
        <p:blipFill>
          <a:blip r:embed="rId2"/>
          <a:srcRect/>
          <a:stretch>
            <a:fillRect/>
          </a:stretch>
        </p:blipFill>
        <p:spPr bwMode="auto">
          <a:xfrm>
            <a:off x="3581400" y="3048000"/>
            <a:ext cx="4762500" cy="3171825"/>
          </a:xfrm>
          <a:prstGeom prst="rect">
            <a:avLst/>
          </a:prstGeom>
          <a:noFill/>
          <a:ln w="9525">
            <a:noFill/>
            <a:miter lim="800000"/>
            <a:headEnd/>
            <a:tailEnd/>
          </a:ln>
        </p:spPr>
      </p:pic>
      <p:pic>
        <p:nvPicPr>
          <p:cNvPr id="29700" name="Picture 2" descr="C:\Documents and Settings\Student\Local Settings\Temporary Internet Files\Content.IE5\J0D9LJVY\MPj04012120000[1].jpg"/>
          <p:cNvPicPr>
            <a:picLocks noChangeAspect="1" noChangeArrowheads="1"/>
          </p:cNvPicPr>
          <p:nvPr/>
        </p:nvPicPr>
        <p:blipFill>
          <a:blip r:embed="rId3"/>
          <a:srcRect/>
          <a:stretch>
            <a:fillRect/>
          </a:stretch>
        </p:blipFill>
        <p:spPr bwMode="auto">
          <a:xfrm>
            <a:off x="838200" y="2971800"/>
            <a:ext cx="2362200" cy="312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http://cpl.cc.gatech.edu/projects/graphcuttextures/data/interaction/LittleRiver.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0722" name="Content Placeholder 1"/>
          <p:cNvSpPr>
            <a:spLocks noGrp="1"/>
          </p:cNvSpPr>
          <p:nvPr>
            <p:ph idx="1"/>
          </p:nvPr>
        </p:nvSpPr>
        <p:spPr/>
        <p:txBody>
          <a:bodyPr/>
          <a:lstStyle/>
          <a:p>
            <a:r>
              <a:rPr lang="en-US" smtClean="0"/>
              <a:t>A large natural stream of water emptying into an ocean, lake, or other body of water and usually fed along its course by converging tributaries.</a:t>
            </a:r>
          </a:p>
        </p:txBody>
      </p:sp>
      <p:sp>
        <p:nvSpPr>
          <p:cNvPr id="3" name="Title 2"/>
          <p:cNvSpPr>
            <a:spLocks noGrp="1"/>
          </p:cNvSpPr>
          <p:nvPr>
            <p:ph type="title"/>
          </p:nvPr>
        </p:nvSpPr>
        <p:spPr/>
        <p:txBody>
          <a:bodyPr/>
          <a:lstStyle/>
          <a:p>
            <a:pPr algn="ctr" fontAlgn="auto">
              <a:spcAft>
                <a:spcPts val="0"/>
              </a:spcAft>
              <a:defRPr/>
            </a:pPr>
            <a:r>
              <a:rPr smtClean="0"/>
              <a:t>River</a:t>
            </a:r>
            <a:endParaRPr/>
          </a:p>
        </p:txBody>
      </p:sp>
    </p:spTree>
  </p:cSld>
  <p:clrMapOvr>
    <a:masterClrMapping/>
  </p:clrMapOvr>
  <p:transition>
    <p:push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effectLst>
                  <a:glow rad="228600">
                    <a:schemeClr val="accent6">
                      <a:satMod val="175000"/>
                      <a:alpha val="40000"/>
                    </a:schemeClr>
                  </a:glow>
                </a:effectLst>
              </a:rPr>
              <a:t>A steep cliff formed by movement along one side of a fault. Also known as cliff of displacement; fault cliff; fault escarpment; fault ledge. </a:t>
            </a:r>
            <a:r>
              <a:rPr lang="en-US" dirty="0" smtClean="0"/>
              <a:t/>
            </a:r>
            <a:br>
              <a:rPr lang="en-US" dirty="0" smtClean="0"/>
            </a:br>
            <a:endParaRPr lang="en-US" dirty="0" smtClean="0"/>
          </a:p>
          <a:p>
            <a:pPr marL="274320" indent="-274320" fontAlgn="auto">
              <a:spcAft>
                <a:spcPts val="0"/>
              </a:spcAft>
              <a:buFont typeface="Wingdings 2"/>
              <a:buChar char=""/>
              <a:defRPr/>
            </a:pPr>
            <a:endParaRPr lang="en-US" dirty="0"/>
          </a:p>
        </p:txBody>
      </p:sp>
      <p:sp>
        <p:nvSpPr>
          <p:cNvPr id="3" name="Title 2"/>
          <p:cNvSpPr>
            <a:spLocks noGrp="1"/>
          </p:cNvSpPr>
          <p:nvPr>
            <p:ph type="title"/>
          </p:nvPr>
        </p:nvSpPr>
        <p:spPr/>
        <p:txBody>
          <a:bodyPr/>
          <a:lstStyle/>
          <a:p>
            <a:pPr algn="ctr" fontAlgn="auto">
              <a:spcAft>
                <a:spcPts val="0"/>
              </a:spcAft>
              <a:defRPr/>
            </a:pPr>
            <a:r>
              <a:rPr smtClean="0">
                <a:solidFill>
                  <a:schemeClr val="tx1">
                    <a:lumMod val="85000"/>
                  </a:schemeClr>
                </a:solidFill>
                <a:effectLst>
                  <a:glow rad="139700">
                    <a:schemeClr val="accent6">
                      <a:satMod val="175000"/>
                      <a:alpha val="40000"/>
                    </a:schemeClr>
                  </a:glow>
                  <a:innerShdw blurRad="50800" dist="25400" dir="13500000">
                    <a:prstClr val="black">
                      <a:alpha val="70000"/>
                    </a:prstClr>
                  </a:innerShdw>
                </a:effectLst>
              </a:rPr>
              <a:t>Fault</a:t>
            </a:r>
            <a:endParaRPr>
              <a:solidFill>
                <a:schemeClr val="tx1">
                  <a:lumMod val="85000"/>
                </a:schemeClr>
              </a:solidFill>
              <a:effectLst>
                <a:glow rad="139700">
                  <a:schemeClr val="accent6">
                    <a:satMod val="175000"/>
                    <a:alpha val="40000"/>
                  </a:schemeClr>
                </a:glow>
                <a:innerShdw blurRad="50800" dist="25400" dir="13500000">
                  <a:prstClr val="black">
                    <a:alpha val="70000"/>
                  </a:prstClr>
                </a:innerShdw>
              </a:effectLst>
            </a:endParaRPr>
          </a:p>
        </p:txBody>
      </p:sp>
      <p:pic>
        <p:nvPicPr>
          <p:cNvPr id="31747" name="Picture 2" descr="http://content.answers.com/main/content/wp/en/thumb/3/31/250px-Red_Canyon_fault_scarp_sjr00100.jpg"/>
          <p:cNvPicPr>
            <a:picLocks noChangeAspect="1" noChangeArrowheads="1"/>
          </p:cNvPicPr>
          <p:nvPr/>
        </p:nvPicPr>
        <p:blipFill>
          <a:blip r:embed="rId2"/>
          <a:srcRect/>
          <a:stretch>
            <a:fillRect/>
          </a:stretch>
        </p:blipFill>
        <p:spPr bwMode="auto">
          <a:xfrm>
            <a:off x="2514600" y="3429000"/>
            <a:ext cx="4038600" cy="2667000"/>
          </a:xfrm>
          <a:prstGeom prst="rect">
            <a:avLst/>
          </a:prstGeom>
          <a:noFill/>
          <a:ln w="9525">
            <a:noFill/>
            <a:miter lim="800000"/>
            <a:headEnd/>
            <a:tailEnd/>
          </a:ln>
        </p:spPr>
      </p:pic>
    </p:spTree>
  </p:cSld>
  <p:clrMapOvr>
    <a:masterClrMapping/>
  </p:clrMapOvr>
  <p:transition>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The Remarkables mountain range, New Zealand's South Islan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4338" name="Content Placeholder 1"/>
          <p:cNvSpPr>
            <a:spLocks noGrp="1"/>
          </p:cNvSpPr>
          <p:nvPr>
            <p:ph idx="1"/>
          </p:nvPr>
        </p:nvSpPr>
        <p:spPr/>
        <p:txBody>
          <a:bodyPr/>
          <a:lstStyle/>
          <a:p>
            <a:r>
              <a:rPr lang="en-US" smtClean="0"/>
              <a:t>A </a:t>
            </a:r>
            <a:r>
              <a:rPr lang="en-US" b="1" smtClean="0"/>
              <a:t>mountain range</a:t>
            </a:r>
            <a:r>
              <a:rPr lang="en-US" smtClean="0"/>
              <a:t> is a chain of mountains bordered by lowlands or separated from other mountains by passes or rivers.</a:t>
            </a:r>
          </a:p>
        </p:txBody>
      </p:sp>
      <p:sp>
        <p:nvSpPr>
          <p:cNvPr id="3" name="Title 2"/>
          <p:cNvSpPr>
            <a:spLocks noGrp="1"/>
          </p:cNvSpPr>
          <p:nvPr>
            <p:ph type="title"/>
          </p:nvPr>
        </p:nvSpPr>
        <p:spPr/>
        <p:txBody>
          <a:bodyPr/>
          <a:lstStyle/>
          <a:p>
            <a:pPr algn="ctr" fontAlgn="auto">
              <a:spcAft>
                <a:spcPts val="0"/>
              </a:spcAft>
              <a:defRPr/>
            </a:pPr>
            <a:r>
              <a:rPr smtClean="0"/>
              <a:t>Mountain Range</a:t>
            </a:r>
            <a:endParaRP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solidFill>
                  <a:schemeClr val="accent6"/>
                </a:solidFill>
              </a:rPr>
              <a:t>An artificial waterway or artificially improved river used for travel, shipping, or irrigation.</a:t>
            </a:r>
            <a:endParaRPr lang="en-US" dirty="0">
              <a:solidFill>
                <a:schemeClr val="accent6"/>
              </a:solidFill>
            </a:endParaRPr>
          </a:p>
        </p:txBody>
      </p:sp>
      <p:sp>
        <p:nvSpPr>
          <p:cNvPr id="3" name="Title 2"/>
          <p:cNvSpPr>
            <a:spLocks noGrp="1"/>
          </p:cNvSpPr>
          <p:nvPr>
            <p:ph type="title"/>
          </p:nvPr>
        </p:nvSpPr>
        <p:spPr/>
        <p:txBody>
          <a:bodyPr/>
          <a:lstStyle/>
          <a:p>
            <a:pPr algn="ctr" fontAlgn="auto">
              <a:spcAft>
                <a:spcPts val="0"/>
              </a:spcAft>
              <a:defRPr/>
            </a:pPr>
            <a:r>
              <a:rPr smtClean="0">
                <a:solidFill>
                  <a:schemeClr val="accent6"/>
                </a:solidFill>
                <a:effectLst>
                  <a:innerShdw blurRad="50800" dist="25400" dir="13500000">
                    <a:prstClr val="black">
                      <a:alpha val="70000"/>
                    </a:prstClr>
                  </a:innerShdw>
                  <a:reflection blurRad="6350" stA="60000" endA="900" endPos="58000" dir="5400000" sy="-100000" algn="bl" rotWithShape="0"/>
                </a:effectLst>
              </a:rPr>
              <a:t>Canal</a:t>
            </a:r>
            <a:endParaRPr>
              <a:solidFill>
                <a:schemeClr val="accent6"/>
              </a:solidFill>
              <a:effectLst>
                <a:innerShdw blurRad="50800" dist="25400" dir="13500000">
                  <a:prstClr val="black">
                    <a:alpha val="70000"/>
                  </a:prstClr>
                </a:innerShdw>
                <a:reflection blurRad="6350" stA="60000" endA="900" endPos="58000" dir="5400000" sy="-100000" algn="bl" rotWithShape="0"/>
              </a:effectLst>
            </a:endParaRPr>
          </a:p>
        </p:txBody>
      </p:sp>
      <p:pic>
        <p:nvPicPr>
          <p:cNvPr id="32771" name="Picture 2" descr="http://ferrelljenkins.files.wordpress.com/2008/03/corinth_canal_t.jpg"/>
          <p:cNvPicPr>
            <a:picLocks noChangeAspect="1" noChangeArrowheads="1"/>
          </p:cNvPicPr>
          <p:nvPr/>
        </p:nvPicPr>
        <p:blipFill>
          <a:blip r:embed="rId2"/>
          <a:srcRect/>
          <a:stretch>
            <a:fillRect/>
          </a:stretch>
        </p:blipFill>
        <p:spPr bwMode="auto">
          <a:xfrm>
            <a:off x="1752600" y="2590800"/>
            <a:ext cx="6248400" cy="3962400"/>
          </a:xfrm>
          <a:prstGeom prst="rect">
            <a:avLst/>
          </a:prstGeom>
          <a:noFill/>
          <a:ln w="9525">
            <a:noFill/>
            <a:miter lim="800000"/>
            <a:headEnd/>
            <a:tailEnd/>
          </a:ln>
        </p:spPr>
      </p:pic>
    </p:spTree>
  </p:cSld>
  <p:clrMapOvr>
    <a:masterClrMapping/>
  </p:clrMapOvr>
  <p:transition>
    <p:cover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http://www.geography-site.co.uk/pages/physical/coastal/images/granite_cliff.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3794" name="Content Placeholder 1"/>
          <p:cNvSpPr>
            <a:spLocks noGrp="1"/>
          </p:cNvSpPr>
          <p:nvPr>
            <p:ph idx="1"/>
          </p:nvPr>
        </p:nvSpPr>
        <p:spPr/>
        <p:txBody>
          <a:bodyPr/>
          <a:lstStyle/>
          <a:p>
            <a:r>
              <a:rPr lang="en-US" smtClean="0"/>
              <a:t>A very steep, vertical, or overhanging face of rock, earth, or ice </a:t>
            </a:r>
          </a:p>
        </p:txBody>
      </p:sp>
      <p:sp>
        <p:nvSpPr>
          <p:cNvPr id="3" name="Title 2"/>
          <p:cNvSpPr>
            <a:spLocks noGrp="1"/>
          </p:cNvSpPr>
          <p:nvPr>
            <p:ph type="title"/>
          </p:nvPr>
        </p:nvSpPr>
        <p:spPr/>
        <p:txBody>
          <a:bodyPr/>
          <a:lstStyle/>
          <a:p>
            <a:pPr algn="ctr" fontAlgn="auto">
              <a:spcAft>
                <a:spcPts val="0"/>
              </a:spcAft>
              <a:defRPr/>
            </a:pPr>
            <a:r>
              <a:rPr smtClean="0"/>
              <a:t>Cliff</a:t>
            </a:r>
            <a:endParaRPr/>
          </a:p>
        </p:txBody>
      </p:sp>
    </p:spTree>
  </p:cSld>
  <p:clrMapOvr>
    <a:masterClrMapping/>
  </p:clrMapOvr>
  <p:transition>
    <p:split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274320" indent="-274320" fontAlgn="auto">
              <a:spcAft>
                <a:spcPts val="0"/>
              </a:spcAft>
              <a:buFont typeface="Wingdings 2"/>
              <a:buChar char=""/>
              <a:defRPr/>
            </a:pPr>
            <a:r>
              <a:rPr lang="en-US" b="1" cap="all" dirty="0" smtClean="0">
                <a:ln w="0"/>
                <a:solidFill>
                  <a:schemeClr val="accent3">
                    <a:lumMod val="75000"/>
                  </a:schemeClr>
                </a:solidFill>
                <a:effectLst>
                  <a:reflection blurRad="12700" stA="50000" endPos="50000" dist="5000" dir="5400000" sy="-100000" rotWithShape="0"/>
                </a:effectLst>
              </a:rPr>
              <a:t>The end of a river out of which water flows.</a:t>
            </a:r>
            <a:endParaRPr lang="en-US" b="1" cap="all" dirty="0">
              <a:ln w="0"/>
              <a:solidFill>
                <a:schemeClr val="accent3">
                  <a:lumMod val="75000"/>
                </a:schemeClr>
              </a:solidFill>
              <a:effectLst>
                <a:reflection blurRad="12700" stA="50000" endPos="50000" dist="5000" dir="5400000" sy="-100000" rotWithShape="0"/>
              </a:effectLst>
            </a:endParaRPr>
          </a:p>
        </p:txBody>
      </p:sp>
      <p:sp>
        <p:nvSpPr>
          <p:cNvPr id="3" name="Title 2"/>
          <p:cNvSpPr>
            <a:spLocks noGrp="1"/>
          </p:cNvSpPr>
          <p:nvPr>
            <p:ph type="title"/>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Aft>
                <a:spcPts val="0"/>
              </a:spcAft>
              <a:defRPr/>
            </a:pPr>
            <a:r>
              <a:rPr b="1" cap="all" spc="0" smtClean="0">
                <a:ln w="0"/>
                <a:solidFill>
                  <a:schemeClr val="accent3">
                    <a:lumMod val="75000"/>
                  </a:schemeClr>
                </a:solidFill>
                <a:effectLst>
                  <a:reflection blurRad="12700" stA="50000" endPos="50000" dist="5000" dir="5400000" sy="-100000" rotWithShape="0"/>
                </a:effectLst>
              </a:rPr>
              <a:t>Mouth(of river)</a:t>
            </a:r>
            <a:endParaRPr b="1" cap="all" spc="0">
              <a:ln w="0"/>
              <a:solidFill>
                <a:schemeClr val="accent3">
                  <a:lumMod val="75000"/>
                </a:schemeClr>
              </a:solidFill>
              <a:effectLst>
                <a:reflection blurRad="12700" stA="50000" endPos="50000" dist="5000" dir="5400000" sy="-100000" rotWithShape="0"/>
              </a:effectLst>
            </a:endParaRPr>
          </a:p>
        </p:txBody>
      </p:sp>
      <p:pic>
        <p:nvPicPr>
          <p:cNvPr id="34819" name="Picture 2" descr="http://media-cdn.tripadvisor.com/media/photo-s/00/1b/b9/70/storms-river-mouth.jpg"/>
          <p:cNvPicPr>
            <a:picLocks noChangeAspect="1" noChangeArrowheads="1"/>
          </p:cNvPicPr>
          <p:nvPr/>
        </p:nvPicPr>
        <p:blipFill>
          <a:blip r:embed="rId2"/>
          <a:srcRect/>
          <a:stretch>
            <a:fillRect/>
          </a:stretch>
        </p:blipFill>
        <p:spPr bwMode="auto">
          <a:xfrm>
            <a:off x="533400" y="2438400"/>
            <a:ext cx="8153400" cy="39243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Content Placeholder 1"/>
          <p:cNvSpPr>
            <a:spLocks noGrp="1"/>
          </p:cNvSpPr>
          <p:nvPr>
            <p:ph idx="1"/>
          </p:nvPr>
        </p:nvSpPr>
        <p:spPr/>
        <p:txBody>
          <a:bodyPr/>
          <a:lstStyle/>
          <a:p>
            <a:r>
              <a:rPr lang="en-US" smtClean="0">
                <a:solidFill>
                  <a:srgbClr val="00B0F0"/>
                </a:solidFill>
              </a:rPr>
              <a:t>A lake is a terrain feature, or  a body of liquid on the surface of a world that is localized to the bottom of and moves slowly if it moves at all.</a:t>
            </a:r>
          </a:p>
        </p:txBody>
      </p:sp>
      <p:sp>
        <p:nvSpPr>
          <p:cNvPr id="3" name="Title 2"/>
          <p:cNvSpPr>
            <a:spLocks noGrp="1"/>
          </p:cNvSpPr>
          <p:nvPr>
            <p:ph type="title"/>
          </p:nvPr>
        </p:nvSpPr>
        <p:spPr/>
        <p:txBody>
          <a:bodyPr/>
          <a:lstStyle/>
          <a:p>
            <a:pPr algn="ctr" fontAlgn="auto">
              <a:spcAft>
                <a:spcPts val="0"/>
              </a:spcAft>
              <a:defRPr/>
            </a:pPr>
            <a:r>
              <a:rPr smtClean="0">
                <a:solidFill>
                  <a:srgbClr val="00B0F0"/>
                </a:solidFill>
              </a:rPr>
              <a:t>Lake</a:t>
            </a:r>
            <a:endParaRPr>
              <a:solidFill>
                <a:srgbClr val="00B0F0"/>
              </a:solidFill>
            </a:endParaRPr>
          </a:p>
        </p:txBody>
      </p:sp>
      <p:pic>
        <p:nvPicPr>
          <p:cNvPr id="15363" name="Picture 2" descr="http://vulcan.wr.usgs.gov/Imgs/Jpg/CraterLake/Images/CraterLake82_crater_lake_and_wizard_island_09-82_med.jpg"/>
          <p:cNvPicPr>
            <a:picLocks noChangeAspect="1" noChangeArrowheads="1"/>
          </p:cNvPicPr>
          <p:nvPr/>
        </p:nvPicPr>
        <p:blipFill>
          <a:blip r:embed="rId2"/>
          <a:srcRect/>
          <a:stretch>
            <a:fillRect/>
          </a:stretch>
        </p:blipFill>
        <p:spPr bwMode="auto">
          <a:xfrm>
            <a:off x="304800" y="3352800"/>
            <a:ext cx="4419600" cy="2924175"/>
          </a:xfrm>
          <a:prstGeom prst="rect">
            <a:avLst/>
          </a:prstGeom>
          <a:noFill/>
          <a:ln w="9525">
            <a:noFill/>
            <a:miter lim="800000"/>
            <a:headEnd/>
            <a:tailEnd/>
          </a:ln>
        </p:spPr>
      </p:pic>
      <p:pic>
        <p:nvPicPr>
          <p:cNvPr id="15364" name="Picture 2" descr="C:\Documents and Settings\Student\Local Settings\Temporary Internet Files\Content.IE5\J0D9LJVY\MPj04385770000[1].jpg"/>
          <p:cNvPicPr>
            <a:picLocks noChangeAspect="1" noChangeArrowheads="1"/>
          </p:cNvPicPr>
          <p:nvPr/>
        </p:nvPicPr>
        <p:blipFill>
          <a:blip r:embed="rId3"/>
          <a:srcRect/>
          <a:stretch>
            <a:fillRect/>
          </a:stretch>
        </p:blipFill>
        <p:spPr bwMode="auto">
          <a:xfrm>
            <a:off x="4800600" y="3124200"/>
            <a:ext cx="40386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http://www.mccullagh.org/db9/1ds-4/sahara-desert-sand-dune.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6386" name="Content Placeholder 1"/>
          <p:cNvSpPr>
            <a:spLocks noGrp="1"/>
          </p:cNvSpPr>
          <p:nvPr>
            <p:ph idx="1"/>
          </p:nvPr>
        </p:nvSpPr>
        <p:spPr/>
        <p:txBody>
          <a:bodyPr/>
          <a:lstStyle/>
          <a:p>
            <a:r>
              <a:rPr lang="en-US" smtClean="0"/>
              <a:t> </a:t>
            </a:r>
            <a:r>
              <a:rPr lang="en-US" smtClean="0">
                <a:solidFill>
                  <a:srgbClr val="FFC000"/>
                </a:solidFill>
              </a:rPr>
              <a:t>A dune is a hill or ridge of wind blown sand.</a:t>
            </a:r>
          </a:p>
        </p:txBody>
      </p:sp>
      <p:sp>
        <p:nvSpPr>
          <p:cNvPr id="3" name="Title 2"/>
          <p:cNvSpPr>
            <a:spLocks noGrp="1"/>
          </p:cNvSpPr>
          <p:nvPr>
            <p:ph type="title"/>
          </p:nvPr>
        </p:nvSpPr>
        <p:spPr/>
        <p:txBody>
          <a:bodyPr/>
          <a:lstStyle/>
          <a:p>
            <a:pPr algn="ctr" fontAlgn="auto">
              <a:spcAft>
                <a:spcPts val="0"/>
              </a:spcAft>
              <a:defRPr/>
            </a:pPr>
            <a:r>
              <a:rPr smtClean="0">
                <a:solidFill>
                  <a:srgbClr val="FFC000"/>
                </a:solidFill>
              </a:rPr>
              <a:t>Dune</a:t>
            </a:r>
            <a:endParaRPr>
              <a:solidFill>
                <a:srgbClr val="FFC000"/>
              </a:solidFill>
            </a:endParaRPr>
          </a:p>
        </p:txBody>
      </p:sp>
    </p:spTree>
  </p:cSld>
  <p:clrMapOvr>
    <a:masterClrMapping/>
  </p:clrMapOvr>
  <p:transition>
    <p:wheel spokes="2"/>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solidFill>
                  <a:schemeClr val="tx2">
                    <a:lumMod val="10000"/>
                  </a:schemeClr>
                </a:solidFill>
              </a:rPr>
              <a:t>The shore of a body of water, especially when sandy or pebbly.</a:t>
            </a:r>
            <a:endParaRPr lang="en-US" dirty="0">
              <a:solidFill>
                <a:schemeClr val="tx2">
                  <a:lumMod val="10000"/>
                </a:schemeClr>
              </a:solidFill>
            </a:endParaRPr>
          </a:p>
        </p:txBody>
      </p:sp>
      <p:sp>
        <p:nvSpPr>
          <p:cNvPr id="3" name="Title 2"/>
          <p:cNvSpPr>
            <a:spLocks noGrp="1"/>
          </p:cNvSpPr>
          <p:nvPr>
            <p:ph type="title"/>
          </p:nvPr>
        </p:nvSpPr>
        <p:spPr/>
        <p:txBody>
          <a:bodyPr/>
          <a:lstStyle/>
          <a:p>
            <a:pPr algn="ctr" fontAlgn="auto">
              <a:spcAft>
                <a:spcPts val="0"/>
              </a:spcAft>
              <a:defRPr/>
            </a:pPr>
            <a:r>
              <a:rPr smtClean="0">
                <a:solidFill>
                  <a:schemeClr val="tx2">
                    <a:lumMod val="10000"/>
                  </a:schemeClr>
                </a:solidFill>
                <a:effectLst>
                  <a:innerShdw blurRad="50800" dist="25400" dir="13500000">
                    <a:prstClr val="black">
                      <a:alpha val="70000"/>
                    </a:prstClr>
                  </a:innerShdw>
                  <a:reflection blurRad="6350" stA="50000" endA="300" endPos="50000" dist="60007" dir="5400000" sy="-100000" algn="bl" rotWithShape="0"/>
                </a:effectLst>
              </a:rPr>
              <a:t>Beach</a:t>
            </a:r>
            <a:endParaRPr>
              <a:solidFill>
                <a:schemeClr val="tx2">
                  <a:lumMod val="10000"/>
                </a:schemeClr>
              </a:solidFill>
              <a:effectLst>
                <a:innerShdw blurRad="50800" dist="25400" dir="13500000">
                  <a:prstClr val="black">
                    <a:alpha val="70000"/>
                  </a:prstClr>
                </a:innerShdw>
                <a:reflection blurRad="6350" stA="50000" endA="300" endPos="50000" dist="60007" dir="5400000" sy="-100000" algn="bl" rotWithShape="0"/>
              </a:effectLst>
            </a:endParaRPr>
          </a:p>
        </p:txBody>
      </p:sp>
      <p:pic>
        <p:nvPicPr>
          <p:cNvPr id="17411" name="Picture 2" descr="http://www.daylightonline.com/images/brasil/bahia_beach_01.gif"/>
          <p:cNvPicPr>
            <a:picLocks noChangeAspect="1" noChangeArrowheads="1"/>
          </p:cNvPicPr>
          <p:nvPr/>
        </p:nvPicPr>
        <p:blipFill>
          <a:blip r:embed="rId2"/>
          <a:srcRect/>
          <a:stretch>
            <a:fillRect/>
          </a:stretch>
        </p:blipFill>
        <p:spPr bwMode="auto">
          <a:xfrm>
            <a:off x="3124200" y="2590800"/>
            <a:ext cx="5715000" cy="381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solidFill>
                  <a:schemeClr val="accent2">
                    <a:lumMod val="40000"/>
                    <a:lumOff val="60000"/>
                  </a:schemeClr>
                </a:solidFill>
              </a:rPr>
              <a:t>A barren or desolate area.</a:t>
            </a:r>
            <a:endParaRPr lang="en-US" dirty="0"/>
          </a:p>
        </p:txBody>
      </p:sp>
      <p:sp>
        <p:nvSpPr>
          <p:cNvPr id="3" name="Title 2"/>
          <p:cNvSpPr>
            <a:spLocks noGrp="1"/>
          </p:cNvSpPr>
          <p:nvPr>
            <p:ph type="title"/>
          </p:nvPr>
        </p:nvSpPr>
        <p:spPr/>
        <p:txBody>
          <a:bodyPr/>
          <a:lstStyle/>
          <a:p>
            <a:pPr algn="ctr" fontAlgn="auto">
              <a:spcAft>
                <a:spcPts val="0"/>
              </a:spcAft>
              <a:defRPr/>
            </a:pPr>
            <a:r>
              <a:rPr smtClean="0">
                <a:solidFill>
                  <a:schemeClr val="accent2">
                    <a:lumMod val="40000"/>
                    <a:lumOff val="60000"/>
                  </a:schemeClr>
                </a:solidFill>
              </a:rPr>
              <a:t>Desert</a:t>
            </a:r>
            <a:endParaRPr>
              <a:solidFill>
                <a:schemeClr val="accent2">
                  <a:lumMod val="40000"/>
                  <a:lumOff val="60000"/>
                </a:schemeClr>
              </a:solidFill>
            </a:endParaRPr>
          </a:p>
        </p:txBody>
      </p:sp>
      <p:pic>
        <p:nvPicPr>
          <p:cNvPr id="18435" name="Picture 2" descr="http://www.bugbog.com/images/galleries/namibia_pictures/namib_desert_pictures.jpg"/>
          <p:cNvPicPr>
            <a:picLocks noChangeAspect="1" noChangeArrowheads="1"/>
          </p:cNvPicPr>
          <p:nvPr/>
        </p:nvPicPr>
        <p:blipFill>
          <a:blip r:embed="rId2"/>
          <a:srcRect/>
          <a:stretch>
            <a:fillRect/>
          </a:stretch>
        </p:blipFill>
        <p:spPr bwMode="auto">
          <a:xfrm>
            <a:off x="3200400" y="2514600"/>
            <a:ext cx="5715000" cy="38100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274320" indent="-274320" fontAlgn="auto">
              <a:spcAft>
                <a:spcPts val="0"/>
              </a:spcAft>
              <a:buFont typeface="Wingdings 2"/>
              <a:buChar char=""/>
              <a:defRPr/>
            </a:pPr>
            <a:r>
              <a:rPr lang="en-US" dirty="0" smtClean="0">
                <a:solidFill>
                  <a:schemeClr val="accent2">
                    <a:lumMod val="40000"/>
                    <a:lumOff val="60000"/>
                  </a:schemeClr>
                </a:solidFill>
              </a:rPr>
              <a:t>A treeless area between the icecap and the tree line of Arctic regions, having a permanently frozen subsoil and supporting low-growing vegetation such as lichens, mosses, and stunted shrubs.</a:t>
            </a:r>
          </a:p>
          <a:p>
            <a:pPr marL="274320" indent="-274320" fontAlgn="auto">
              <a:spcAft>
                <a:spcPts val="0"/>
              </a:spcAft>
              <a:buFont typeface="Wingdings 2"/>
              <a:buChar char=""/>
              <a:defRPr/>
            </a:pPr>
            <a:endParaRPr lang="en-US" dirty="0"/>
          </a:p>
        </p:txBody>
      </p:sp>
      <p:sp>
        <p:nvSpPr>
          <p:cNvPr id="3" name="Title 2"/>
          <p:cNvSpPr>
            <a:spLocks noGrp="1"/>
          </p:cNvSpPr>
          <p:nvPr>
            <p:ph type="title"/>
          </p:nvPr>
        </p:nvSpPr>
        <p:spPr/>
        <p:txBody>
          <a:bodyPr/>
          <a:lstStyle/>
          <a:p>
            <a:pPr algn="ctr" fontAlgn="auto">
              <a:spcAft>
                <a:spcPts val="0"/>
              </a:spcAft>
              <a:defRPr/>
            </a:pPr>
            <a:r>
              <a:rPr smtClean="0">
                <a:solidFill>
                  <a:schemeClr val="accent2">
                    <a:lumMod val="40000"/>
                    <a:lumOff val="60000"/>
                  </a:schemeClr>
                </a:solidFill>
              </a:rPr>
              <a:t>Tundra</a:t>
            </a:r>
            <a:endParaRPr>
              <a:solidFill>
                <a:schemeClr val="accent2">
                  <a:lumMod val="40000"/>
                  <a:lumOff val="60000"/>
                </a:schemeClr>
              </a:solidFill>
            </a:endParaRPr>
          </a:p>
        </p:txBody>
      </p:sp>
      <p:pic>
        <p:nvPicPr>
          <p:cNvPr id="19459" name="Picture 2" descr="http://www.duke.edu/web/nicholas/bio217/rsf4%20awc7/caribou_tundra.jpg"/>
          <p:cNvPicPr>
            <a:picLocks noChangeAspect="1" noChangeArrowheads="1"/>
          </p:cNvPicPr>
          <p:nvPr/>
        </p:nvPicPr>
        <p:blipFill>
          <a:blip r:embed="rId2"/>
          <a:srcRect/>
          <a:stretch>
            <a:fillRect/>
          </a:stretch>
        </p:blipFill>
        <p:spPr bwMode="auto">
          <a:xfrm>
            <a:off x="2286000" y="3352800"/>
            <a:ext cx="4572000" cy="3276600"/>
          </a:xfrm>
          <a:prstGeom prst="rect">
            <a:avLst/>
          </a:prstGeom>
          <a:noFill/>
          <a:ln w="9525">
            <a:noFill/>
            <a:miter lim="800000"/>
            <a:headEnd/>
            <a:tailEnd/>
          </a:ln>
        </p:spPr>
      </p:pic>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1981200"/>
          </a:xfrm>
        </p:spPr>
        <p:txBody>
          <a:bodyPr>
            <a:normAutofit/>
          </a:bodyPr>
          <a:lstStyle/>
          <a:p>
            <a:pPr marL="274320" indent="-274320" fontAlgn="auto">
              <a:spcAft>
                <a:spcPts val="0"/>
              </a:spcAft>
              <a:buFont typeface="Wingdings 2"/>
              <a:buChar char=""/>
              <a:defRPr/>
            </a:pPr>
            <a:r>
              <a:rPr lang="en-US" dirty="0" smtClean="0">
                <a:solidFill>
                  <a:srgbClr val="C00000"/>
                </a:solidFill>
                <a:effectLst>
                  <a:outerShdw blurRad="50800" dist="38100" dir="18900000" algn="bl" rotWithShape="0">
                    <a:prstClr val="black">
                      <a:alpha val="40000"/>
                    </a:prstClr>
                  </a:outerShdw>
                </a:effectLst>
              </a:rPr>
              <a:t>A</a:t>
            </a:r>
            <a:r>
              <a:rPr lang="en-US" smtClean="0">
                <a:solidFill>
                  <a:srgbClr val="C00000"/>
                </a:solidFill>
                <a:effectLst>
                  <a:outerShdw blurRad="50800" dist="38100" dir="18900000" algn="bl" rotWithShape="0">
                    <a:prstClr val="black">
                      <a:alpha val="40000"/>
                    </a:prstClr>
                  </a:outerShdw>
                </a:effectLst>
              </a:rPr>
              <a:t> </a:t>
            </a:r>
            <a:r>
              <a:rPr lang="en-US" dirty="0" smtClean="0">
                <a:solidFill>
                  <a:srgbClr val="C00000"/>
                </a:solidFill>
                <a:effectLst>
                  <a:outerShdw blurRad="50800" dist="38100" dir="18900000" algn="bl" rotWithShape="0">
                    <a:prstClr val="black">
                      <a:alpha val="40000"/>
                    </a:prstClr>
                  </a:outerShdw>
                </a:effectLst>
              </a:rPr>
              <a:t>submerged ridge of rock or coral near the surface of the water .</a:t>
            </a:r>
          </a:p>
          <a:p>
            <a:pPr marL="274320" indent="-274320" fontAlgn="auto">
              <a:spcAft>
                <a:spcPts val="0"/>
              </a:spcAft>
              <a:buFont typeface="Wingdings 2"/>
              <a:buChar char=""/>
              <a:defRPr/>
            </a:pPr>
            <a:endParaRPr lang="en-US" dirty="0" smtClean="0"/>
          </a:p>
          <a:p>
            <a:pPr marL="274320" indent="-274320" fontAlgn="auto">
              <a:spcAft>
                <a:spcPts val="0"/>
              </a:spcAft>
              <a:buFont typeface="Wingdings 2"/>
              <a:buChar char=""/>
              <a:defRPr/>
            </a:pPr>
            <a:endParaRPr lang="en-US" dirty="0"/>
          </a:p>
        </p:txBody>
      </p:sp>
      <p:sp>
        <p:nvSpPr>
          <p:cNvPr id="3" name="Title 2"/>
          <p:cNvSpPr>
            <a:spLocks noGrp="1"/>
          </p:cNvSpPr>
          <p:nvPr>
            <p:ph type="title"/>
          </p:nvPr>
        </p:nvSpPr>
        <p:spPr/>
        <p:txBody>
          <a:bodyPr/>
          <a:lstStyle/>
          <a:p>
            <a:pPr algn="ctr" fontAlgn="auto">
              <a:spcAft>
                <a:spcPts val="0"/>
              </a:spcAft>
              <a:defRPr/>
            </a:pPr>
            <a:r>
              <a:rPr smtClean="0">
                <a:solidFill>
                  <a:srgbClr val="C00000"/>
                </a:solidFill>
                <a:effectLst>
                  <a:outerShdw blurRad="50800" dist="38100" dir="18900000" algn="bl" rotWithShape="0">
                    <a:prstClr val="black">
                      <a:alpha val="40000"/>
                    </a:prstClr>
                  </a:outerShdw>
                </a:effectLst>
              </a:rPr>
              <a:t>Reef</a:t>
            </a:r>
            <a:endParaRPr>
              <a:solidFill>
                <a:srgbClr val="C00000"/>
              </a:solidFill>
              <a:effectLst>
                <a:outerShdw blurRad="50800" dist="38100" dir="18900000" algn="bl" rotWithShape="0">
                  <a:prstClr val="black">
                    <a:alpha val="40000"/>
                  </a:prstClr>
                </a:outerShdw>
              </a:effectLst>
            </a:endParaRPr>
          </a:p>
        </p:txBody>
      </p:sp>
      <p:pic>
        <p:nvPicPr>
          <p:cNvPr id="20483" name="Picture 1" descr="C:\Documents and Settings\Student\Local Settings\Temporary Internet Files\Content.IE5\GA97MOUZ\MPj04013310000[1].jpg"/>
          <p:cNvPicPr>
            <a:picLocks noChangeAspect="1" noChangeArrowheads="1"/>
          </p:cNvPicPr>
          <p:nvPr/>
        </p:nvPicPr>
        <p:blipFill>
          <a:blip r:embed="rId2"/>
          <a:srcRect/>
          <a:stretch>
            <a:fillRect/>
          </a:stretch>
        </p:blipFill>
        <p:spPr bwMode="auto">
          <a:xfrm>
            <a:off x="304800" y="3733800"/>
            <a:ext cx="3200400" cy="2438400"/>
          </a:xfrm>
          <a:prstGeom prst="rect">
            <a:avLst/>
          </a:prstGeom>
          <a:noFill/>
          <a:ln w="9525">
            <a:noFill/>
            <a:miter lim="800000"/>
            <a:headEnd/>
            <a:tailEnd/>
          </a:ln>
        </p:spPr>
      </p:pic>
      <p:pic>
        <p:nvPicPr>
          <p:cNvPr id="20484" name="Picture 2" descr="C:\Documents and Settings\Student\Local Settings\Temporary Internet Files\Content.IE5\67Y3DILC\MPj02625360000[1].jpg"/>
          <p:cNvPicPr>
            <a:picLocks noChangeAspect="1" noChangeArrowheads="1"/>
          </p:cNvPicPr>
          <p:nvPr/>
        </p:nvPicPr>
        <p:blipFill>
          <a:blip r:embed="rId3"/>
          <a:srcRect/>
          <a:stretch>
            <a:fillRect/>
          </a:stretch>
        </p:blipFill>
        <p:spPr bwMode="auto">
          <a:xfrm>
            <a:off x="4648200" y="2743200"/>
            <a:ext cx="3505200" cy="3657600"/>
          </a:xfrm>
          <a:prstGeom prst="rect">
            <a:avLst/>
          </a:prstGeom>
          <a:noFill/>
          <a:ln w="9525">
            <a:noFill/>
            <a:miter lim="800000"/>
            <a:headEnd/>
            <a:tailEnd/>
          </a:ln>
        </p:spPr>
      </p:pic>
    </p:spTree>
  </p:cSld>
  <p:clrMapOvr>
    <a:masterClrMapping/>
  </p:clrMapOvr>
  <p:transition>
    <p:blind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Content Placeholder 1"/>
          <p:cNvSpPr>
            <a:spLocks noGrp="1"/>
          </p:cNvSpPr>
          <p:nvPr>
            <p:ph idx="1"/>
          </p:nvPr>
        </p:nvSpPr>
        <p:spPr/>
        <p:txBody>
          <a:bodyPr/>
          <a:lstStyle/>
          <a:p>
            <a:r>
              <a:rPr lang="en-US" smtClean="0"/>
              <a:t>A ring like coral island and reef that nearly or entirely encloses a lagoon.</a:t>
            </a:r>
          </a:p>
        </p:txBody>
      </p:sp>
      <p:sp>
        <p:nvSpPr>
          <p:cNvPr id="3" name="Title 2"/>
          <p:cNvSpPr>
            <a:spLocks noGrp="1"/>
          </p:cNvSpPr>
          <p:nvPr>
            <p:ph type="title"/>
          </p:nvPr>
        </p:nvSpPr>
        <p:spPr/>
        <p:txBody>
          <a:bodyPr/>
          <a:lstStyle/>
          <a:p>
            <a:pPr algn="ctr" fontAlgn="auto">
              <a:spcAft>
                <a:spcPts val="0"/>
              </a:spcAft>
              <a:defRPr/>
            </a:pPr>
            <a:r>
              <a:rPr smtClean="0"/>
              <a:t>Atoll</a:t>
            </a:r>
            <a:endParaRPr/>
          </a:p>
        </p:txBody>
      </p:sp>
      <p:pic>
        <p:nvPicPr>
          <p:cNvPr id="21507" name="Picture 2" descr="http://www.com.univ-mrs.fr/IRD/atollpol/ecorecat/images/atoll2.jpg"/>
          <p:cNvPicPr>
            <a:picLocks noChangeAspect="1" noChangeArrowheads="1"/>
          </p:cNvPicPr>
          <p:nvPr/>
        </p:nvPicPr>
        <p:blipFill>
          <a:blip r:embed="rId2"/>
          <a:srcRect/>
          <a:stretch>
            <a:fillRect/>
          </a:stretch>
        </p:blipFill>
        <p:spPr bwMode="auto">
          <a:xfrm>
            <a:off x="1905000" y="2438400"/>
            <a:ext cx="6096000" cy="4010025"/>
          </a:xfrm>
          <a:prstGeom prst="rect">
            <a:avLst/>
          </a:prstGeom>
          <a:noFill/>
          <a:ln w="9525">
            <a:noFill/>
            <a:miter lim="800000"/>
            <a:headEnd/>
            <a:tailEnd/>
          </a:ln>
        </p:spPr>
      </p:pic>
    </p:spTree>
  </p:cSld>
  <p:clrMapOvr>
    <a:masterClrMapping/>
  </p:clrMapOvr>
  <p:transition>
    <p:plus/>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93</TotalTime>
  <Words>300</Words>
  <Application>Microsoft Office PowerPoint</Application>
  <PresentationFormat>On-screen Show (4:3)</PresentationFormat>
  <Paragraphs>18</Paragraphs>
  <Slides>22</Slides>
  <Notes>0</Notes>
  <HiddenSlides>0</HiddenSlides>
  <MMClips>0</MMClips>
  <ScaleCrop>false</ScaleCrop>
  <HeadingPairs>
    <vt:vector size="6" baseType="variant">
      <vt:variant>
        <vt:lpstr>Fonts Used</vt:lpstr>
      </vt:variant>
      <vt:variant>
        <vt:i4>5</vt:i4>
      </vt:variant>
      <vt:variant>
        <vt:lpstr>Design Template</vt:lpstr>
      </vt:variant>
      <vt:variant>
        <vt:i4>6</vt:i4>
      </vt:variant>
      <vt:variant>
        <vt:lpstr>Slide Titles</vt:lpstr>
      </vt:variant>
      <vt:variant>
        <vt:i4>22</vt:i4>
      </vt:variant>
    </vt:vector>
  </HeadingPairs>
  <TitlesOfParts>
    <vt:vector size="33" baseType="lpstr">
      <vt:lpstr>Constantia</vt:lpstr>
      <vt:lpstr>Arial</vt:lpstr>
      <vt:lpstr>Wingdings 2</vt:lpstr>
      <vt:lpstr>Calibri</vt:lpstr>
      <vt:lpstr>Bauhaus 93</vt:lpstr>
      <vt:lpstr>Paper</vt:lpstr>
      <vt:lpstr>Paper</vt:lpstr>
      <vt:lpstr>Paper</vt:lpstr>
      <vt:lpstr>Paper</vt:lpstr>
      <vt:lpstr>Paper</vt:lpstr>
      <vt:lpstr>Paper</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 Definitions</dc:title>
  <dc:creator> </dc:creator>
  <cp:lastModifiedBy>Debra Coter</cp:lastModifiedBy>
  <cp:revision>19</cp:revision>
  <dcterms:created xsi:type="dcterms:W3CDTF">2008-09-30T15:29:08Z</dcterms:created>
  <dcterms:modified xsi:type="dcterms:W3CDTF">2008-10-25T15:52:19Z</dcterms:modified>
</cp:coreProperties>
</file>